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61" r:id="rId2"/>
    <p:sldId id="353" r:id="rId3"/>
    <p:sldId id="354" r:id="rId4"/>
    <p:sldId id="326" r:id="rId5"/>
    <p:sldId id="360" r:id="rId6"/>
    <p:sldId id="352" r:id="rId7"/>
    <p:sldId id="355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56" r:id="rId20"/>
    <p:sldId id="357" r:id="rId21"/>
    <p:sldId id="358" r:id="rId22"/>
    <p:sldId id="3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4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D2076-9CDD-4C26-AB07-8D353E492F3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5DD13-D6A1-4468-AA52-6ED9FBFC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1600" lvl="1" indent="0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61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C7AE8-5488-4504-B419-42439A1835B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073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336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620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48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38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723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74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297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240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1931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45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1600" lvl="1" indent="0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61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C7AE8-5488-4504-B419-42439A1835B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017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839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437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11/16/2019</a:t>
            </a:r>
            <a:endParaRPr lang="en-US" dirty="0"/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DFB37F-E460-4561-8603-6F7B00679C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81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11/16/2019</a:t>
            </a:r>
            <a:endParaRPr lang="en-US" dirty="0"/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DFB37F-E460-4561-8603-6F7B00679C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90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82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238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022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11/16/2019</a:t>
            </a:r>
            <a:endParaRPr lang="en-US" dirty="0"/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DFB37F-E460-4561-8603-6F7B00679C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93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11/16/2019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DFB37F-E460-4561-8603-6F7B00679C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08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Date Placeholder 7">
            <a:extLst>
              <a:ext uri="{FF2B5EF4-FFF2-40B4-BE49-F238E27FC236}">
                <a16:creationId xmlns:a16="http://schemas.microsoft.com/office/drawing/2014/main" id="{FCB814F4-46A7-48A0-B9E7-1A114017D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18" name="Footer Placeholder 10">
            <a:extLst>
              <a:ext uri="{FF2B5EF4-FFF2-40B4-BE49-F238E27FC236}">
                <a16:creationId xmlns:a16="http://schemas.microsoft.com/office/drawing/2014/main" id="{96A13CCA-B2DD-4089-9793-2216C0A80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9" name="Slide Number Placeholder 11">
            <a:extLst>
              <a:ext uri="{FF2B5EF4-FFF2-40B4-BE49-F238E27FC236}">
                <a16:creationId xmlns:a16="http://schemas.microsoft.com/office/drawing/2014/main" id="{F1043EE1-269E-45CD-8194-E77B56987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1E81FEE4-EA09-444A-BF1E-19B29BD97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9F9A732A-EAD1-4C1A-94F6-5F4D3081D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4" name="Slide Number Placeholder 11">
            <a:extLst>
              <a:ext uri="{FF2B5EF4-FFF2-40B4-BE49-F238E27FC236}">
                <a16:creationId xmlns:a16="http://schemas.microsoft.com/office/drawing/2014/main" id="{D3AA1D38-56D3-4FED-84C3-11FB67FE2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01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7">
            <a:extLst>
              <a:ext uri="{FF2B5EF4-FFF2-40B4-BE49-F238E27FC236}">
                <a16:creationId xmlns:a16="http://schemas.microsoft.com/office/drawing/2014/main" id="{562734A8-6C14-4798-BB11-CC0B3CBF3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16" name="Footer Placeholder 10">
            <a:extLst>
              <a:ext uri="{FF2B5EF4-FFF2-40B4-BE49-F238E27FC236}">
                <a16:creationId xmlns:a16="http://schemas.microsoft.com/office/drawing/2014/main" id="{9DE060D8-55F5-4C1C-84F2-9F3A34E43FD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7" name="Slide Number Placeholder 11">
            <a:extLst>
              <a:ext uri="{FF2B5EF4-FFF2-40B4-BE49-F238E27FC236}">
                <a16:creationId xmlns:a16="http://schemas.microsoft.com/office/drawing/2014/main" id="{4C4CCF7D-626D-4BF2-88F7-936D79DB3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Date Placeholder 7">
            <a:extLst>
              <a:ext uri="{FF2B5EF4-FFF2-40B4-BE49-F238E27FC236}">
                <a16:creationId xmlns:a16="http://schemas.microsoft.com/office/drawing/2014/main" id="{2B79BF14-01BC-4140-8A6F-E8346FCE6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18" name="Footer Placeholder 10">
            <a:extLst>
              <a:ext uri="{FF2B5EF4-FFF2-40B4-BE49-F238E27FC236}">
                <a16:creationId xmlns:a16="http://schemas.microsoft.com/office/drawing/2014/main" id="{9A729589-B703-4476-97D6-3F874885B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9" name="Slide Number Placeholder 11">
            <a:extLst>
              <a:ext uri="{FF2B5EF4-FFF2-40B4-BE49-F238E27FC236}">
                <a16:creationId xmlns:a16="http://schemas.microsoft.com/office/drawing/2014/main" id="{4986CCAF-9DAC-45B0-9358-EF4461100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D8BF8051-50A1-42FA-B965-582387C58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E7FA8BE3-B421-4AB7-A385-131CCFDAF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9099EF05-1099-451E-B928-3FBEC70CB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03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Date Placeholder 7">
            <a:extLst>
              <a:ext uri="{FF2B5EF4-FFF2-40B4-BE49-F238E27FC236}">
                <a16:creationId xmlns:a16="http://schemas.microsoft.com/office/drawing/2014/main" id="{43B9928D-3D55-4F8E-9CB8-4A77D0A2D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14" name="Footer Placeholder 10">
            <a:extLst>
              <a:ext uri="{FF2B5EF4-FFF2-40B4-BE49-F238E27FC236}">
                <a16:creationId xmlns:a16="http://schemas.microsoft.com/office/drawing/2014/main" id="{0F310FF0-FEEF-4A06-906D-D3650F8FA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5" name="Slide Number Placeholder 11">
            <a:extLst>
              <a:ext uri="{FF2B5EF4-FFF2-40B4-BE49-F238E27FC236}">
                <a16:creationId xmlns:a16="http://schemas.microsoft.com/office/drawing/2014/main" id="{40D5264F-A34F-43EA-A510-D46865089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6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Date Placeholder 7">
            <a:extLst>
              <a:ext uri="{FF2B5EF4-FFF2-40B4-BE49-F238E27FC236}">
                <a16:creationId xmlns:a16="http://schemas.microsoft.com/office/drawing/2014/main" id="{08DCEB4E-A427-48D8-980D-8C79A08B1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18" name="Footer Placeholder 10">
            <a:extLst>
              <a:ext uri="{FF2B5EF4-FFF2-40B4-BE49-F238E27FC236}">
                <a16:creationId xmlns:a16="http://schemas.microsoft.com/office/drawing/2014/main" id="{307D209E-7937-4586-8B74-46682EF31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9" name="Slide Number Placeholder 11">
            <a:extLst>
              <a:ext uri="{FF2B5EF4-FFF2-40B4-BE49-F238E27FC236}">
                <a16:creationId xmlns:a16="http://schemas.microsoft.com/office/drawing/2014/main" id="{309E6EA8-03FD-4744-A361-253EE7B0F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7">
            <a:extLst>
              <a:ext uri="{FF2B5EF4-FFF2-40B4-BE49-F238E27FC236}">
                <a16:creationId xmlns:a16="http://schemas.microsoft.com/office/drawing/2014/main" id="{902968CB-A6E0-4EAA-A34C-31D12F1E0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8E47C8A1-D388-418E-A428-07A3DB136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066EC72F-1497-4C5B-B551-105C5A402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903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FA88D2CC-2378-4C48-8E94-EDA51AEEC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08D6C49A-AA20-4D80-B2E4-CA2D9EF91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469DCAF8-C447-43EB-9E6F-697532443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3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Date Placeholder 7">
            <a:extLst>
              <a:ext uri="{FF2B5EF4-FFF2-40B4-BE49-F238E27FC236}">
                <a16:creationId xmlns:a16="http://schemas.microsoft.com/office/drawing/2014/main" id="{5ADE63D6-2937-4252-A587-BBA8F1A555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15" name="Footer Placeholder 10">
            <a:extLst>
              <a:ext uri="{FF2B5EF4-FFF2-40B4-BE49-F238E27FC236}">
                <a16:creationId xmlns:a16="http://schemas.microsoft.com/office/drawing/2014/main" id="{2C5CE042-43FD-44CC-ADE2-25344BBB3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6" name="Slide Number Placeholder 11">
            <a:extLst>
              <a:ext uri="{FF2B5EF4-FFF2-40B4-BE49-F238E27FC236}">
                <a16:creationId xmlns:a16="http://schemas.microsoft.com/office/drawing/2014/main" id="{6F991E7B-BFC7-47ED-96FD-089A4FEBE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40F1205-316D-4AF3-86E9-040FA5B613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Link on TaxPrep4Free Preparer Page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E321CC-1FEA-4CAC-9379-BABF46AA2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NJ Tax Refund Calculator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256F6-B314-4181-89B0-10FDC08B0B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29CDF-7D46-4294-B842-5A4AF52B8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Refund Calculator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239F4-DA66-4E56-B71E-76FBC09D04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4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154572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#5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60095" y="1349933"/>
            <a:ext cx="9753600" cy="5111607"/>
          </a:xfrm>
        </p:spPr>
        <p:txBody>
          <a:bodyPr>
            <a:normAutofit fontScale="850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#5:</a:t>
            </a:r>
            <a:r>
              <a:rPr lang="en-US" dirty="0"/>
              <a:t>  $1,000 NJ Income Tax Refund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$2,500 state income taxes on Sch A Line 5a</a:t>
            </a:r>
          </a:p>
          <a:p>
            <a:pPr lvl="2">
              <a:buFontTx/>
              <a:buChar char="-"/>
            </a:pPr>
            <a:r>
              <a:rPr lang="en-US" sz="2200" dirty="0"/>
              <a:t>Sales tax would have been $1,800</a:t>
            </a:r>
          </a:p>
          <a:p>
            <a:pPr lvl="1">
              <a:buFontTx/>
              <a:buChar char="-"/>
            </a:pPr>
            <a:r>
              <a:rPr lang="en-US" sz="2600" dirty="0"/>
              <a:t>No property taxes claimed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$12,500; standard deduction was $12,000</a:t>
            </a:r>
          </a:p>
          <a:p>
            <a:pPr marL="576262" lvl="1" indent="0">
              <a:buNone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endParaRPr lang="en-US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 NJ Income Tax Refund is taxable in current year to the extent that itemized deductions exceeded standard deduction in prior year</a:t>
            </a:r>
          </a:p>
          <a:p>
            <a:pPr marL="576262" lvl="1" indent="0">
              <a:buNone/>
            </a:pPr>
            <a:r>
              <a:rPr lang="en-US" dirty="0"/>
              <a:t>-   </a:t>
            </a:r>
            <a:r>
              <a:rPr lang="en-US" sz="2600" dirty="0"/>
              <a:t>Taxable amount is reported on </a:t>
            </a:r>
            <a:r>
              <a:rPr lang="en-US" sz="2600" dirty="0" err="1"/>
              <a:t>Sch</a:t>
            </a:r>
            <a:r>
              <a:rPr lang="en-US" sz="2600" dirty="0"/>
              <a:t> 1 Line 1</a:t>
            </a:r>
          </a:p>
          <a:p>
            <a:pPr lvl="1">
              <a:buFontTx/>
              <a:buChar char="-"/>
            </a:pPr>
            <a:endParaRPr lang="en-US" dirty="0"/>
          </a:p>
          <a:p>
            <a:pPr marL="576262" lvl="1" indent="0">
              <a:buNone/>
            </a:pPr>
            <a:endParaRPr lang="en-US" dirty="0"/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114419C9-7311-480D-AA5C-D9EE5F7B5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89F4E890-00F4-4BF7-9B81-BB19772F2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17280984-E0C3-480E-8025-7DF0B3AB9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430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372341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#6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295400"/>
            <a:ext cx="9753600" cy="5335029"/>
          </a:xfrm>
        </p:spPr>
        <p:txBody>
          <a:bodyPr>
            <a:normAutofit fontScale="775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#6:</a:t>
            </a:r>
            <a:r>
              <a:rPr lang="en-US" dirty="0"/>
              <a:t>  $1,000 NJ Income Tax Refund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Prior year, claimed $2,500 state income taxes on Sch A Line 5a</a:t>
            </a:r>
          </a:p>
          <a:p>
            <a:pPr lvl="2">
              <a:buFontTx/>
              <a:buChar char="-"/>
            </a:pPr>
            <a:r>
              <a:rPr lang="en-US" sz="2200" dirty="0"/>
              <a:t>Sales tax would have been $1,800</a:t>
            </a:r>
          </a:p>
          <a:p>
            <a:pPr lvl="1">
              <a:buFontTx/>
              <a:buChar char="-"/>
            </a:pPr>
            <a:r>
              <a:rPr lang="en-US" sz="2600" dirty="0"/>
              <a:t>No property taxes claimed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$12,500; standard deduction was $12,000</a:t>
            </a:r>
          </a:p>
          <a:p>
            <a:pPr lvl="1">
              <a:buFontTx/>
              <a:buChar char="-"/>
            </a:pPr>
            <a:r>
              <a:rPr lang="en-US" sz="2600" dirty="0"/>
              <a:t>No taxable income in prior year; not all deductions were used</a:t>
            </a:r>
          </a:p>
          <a:p>
            <a:pPr lvl="2">
              <a:buFontTx/>
              <a:buChar char="-"/>
            </a:pPr>
            <a:r>
              <a:rPr lang="en-US" sz="2200" dirty="0"/>
              <a:t>AGI - $12,300; QBI - $0</a:t>
            </a:r>
          </a:p>
          <a:p>
            <a:pPr marL="576262" lvl="1" indent="0">
              <a:buNone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</a:t>
            </a:r>
            <a:r>
              <a:rPr lang="en-US" b="1" dirty="0"/>
              <a:t>  </a:t>
            </a:r>
            <a:r>
              <a:rPr lang="en-US" dirty="0"/>
              <a:t>Taxable amount of NJ Income Tax Refund reduced by amount of deductions not used in prior year (negative taxable income)</a:t>
            </a:r>
          </a:p>
          <a:p>
            <a:pPr marL="576262" lvl="1" indent="0">
              <a:buNone/>
            </a:pPr>
            <a:r>
              <a:rPr lang="en-US" dirty="0"/>
              <a:t>-  </a:t>
            </a:r>
            <a:r>
              <a:rPr lang="en-US" sz="2600" dirty="0"/>
              <a:t>Taxable amount is reported on </a:t>
            </a:r>
            <a:r>
              <a:rPr lang="en-US" sz="2600" dirty="0" err="1"/>
              <a:t>Sch</a:t>
            </a:r>
            <a:r>
              <a:rPr lang="en-US" sz="2600" dirty="0"/>
              <a:t> 1 Line 1</a:t>
            </a:r>
          </a:p>
          <a:p>
            <a:pPr marL="576262" lvl="1" indent="0">
              <a:buNone/>
            </a:pPr>
            <a:endParaRPr lang="en-US" dirty="0"/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F0E1AA64-342A-4659-AA31-FF1BB0D9E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ED4C251C-6ACB-4358-B1F9-DD2D510C9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E3126892-E854-4003-8058-B05D5C2D6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044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061445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#7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294151"/>
            <a:ext cx="9753600" cy="5258829"/>
          </a:xfrm>
        </p:spPr>
        <p:txBody>
          <a:bodyPr>
            <a:normAutofit fontScale="92500" lnSpcReduction="1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#7:</a:t>
            </a:r>
            <a:r>
              <a:rPr lang="en-US" dirty="0"/>
              <a:t>  $200 PTR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$2,500 sales taxes on Sch A Line 5a</a:t>
            </a:r>
          </a:p>
          <a:p>
            <a:pPr lvl="1">
              <a:buFontTx/>
              <a:buChar char="-"/>
            </a:pPr>
            <a:r>
              <a:rPr lang="en-US" sz="2600" dirty="0"/>
              <a:t>Claimed $2,000 real estate taxes on Sch A Line 5b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$16,000; standard deduction was $12,000</a:t>
            </a:r>
          </a:p>
          <a:p>
            <a:pPr marL="576262" lvl="1" indent="0">
              <a:buNone/>
            </a:pPr>
            <a:endParaRPr lang="en-US" sz="2600" dirty="0"/>
          </a:p>
          <a:p>
            <a:pPr marL="576262" lvl="1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PREDICTED RESULT: </a:t>
            </a:r>
            <a:r>
              <a:rPr lang="en-US" sz="2400" dirty="0"/>
              <a:t>Recovery is fully taxable, partially taxable, or not taxable at all?</a:t>
            </a:r>
            <a:endParaRPr lang="en-US" sz="2600" b="1" dirty="0"/>
          </a:p>
          <a:p>
            <a:pPr marL="576262" lvl="1" indent="0">
              <a:buNone/>
            </a:pPr>
            <a:endParaRPr lang="en-US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</a:t>
            </a:r>
            <a:r>
              <a:rPr lang="en-US" b="1" dirty="0"/>
              <a:t>  </a:t>
            </a:r>
            <a:r>
              <a:rPr lang="en-US" dirty="0"/>
              <a:t>PTR is fully taxable in current year</a:t>
            </a:r>
          </a:p>
          <a:p>
            <a:pPr marL="576262" lvl="1" indent="0">
              <a:buNone/>
            </a:pPr>
            <a:r>
              <a:rPr lang="en-US" dirty="0"/>
              <a:t>-   </a:t>
            </a:r>
            <a:r>
              <a:rPr lang="en-US" sz="2600" dirty="0"/>
              <a:t>Taxable amount is reported on </a:t>
            </a:r>
            <a:r>
              <a:rPr lang="en-US" sz="2600" dirty="0" err="1"/>
              <a:t>Sch</a:t>
            </a:r>
            <a:r>
              <a:rPr lang="en-US" sz="2600" dirty="0"/>
              <a:t> 1 Line 8</a:t>
            </a:r>
          </a:p>
          <a:p>
            <a:pPr marL="576262" lvl="1" indent="0">
              <a:buNone/>
            </a:pPr>
            <a:endParaRPr lang="en-US" sz="2600" dirty="0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397E99FF-BEB8-4D7E-A815-3881A136F9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B846D7FD-E7AB-41EA-A031-0474DF1D8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95A4D4D2-8D22-40F9-8334-29D2AA3D0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716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372341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#8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371600"/>
            <a:ext cx="9753600" cy="5258829"/>
          </a:xfrm>
        </p:spPr>
        <p:txBody>
          <a:bodyPr>
            <a:normAutofit fontScale="925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#8: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 $200 PTR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$2,500 sales taxes on Sch A Line 5a</a:t>
            </a:r>
          </a:p>
          <a:p>
            <a:pPr lvl="1">
              <a:buFontTx/>
              <a:buChar char="-"/>
            </a:pPr>
            <a:r>
              <a:rPr lang="en-US" sz="2600" dirty="0"/>
              <a:t>Claimed $2,000 real estate taxes on Sch A Line 5b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$12,100; standard deduction was $12,000</a:t>
            </a:r>
          </a:p>
          <a:p>
            <a:pPr lvl="1">
              <a:buFontTx/>
              <a:buChar char="-"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/>
          </a:p>
          <a:p>
            <a:pPr marL="576262" lvl="1" indent="0">
              <a:buNone/>
            </a:pPr>
            <a:endParaRPr lang="en-US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</a:t>
            </a:r>
            <a:r>
              <a:rPr lang="en-US" b="1" dirty="0"/>
              <a:t>  </a:t>
            </a:r>
            <a:r>
              <a:rPr lang="en-US" dirty="0"/>
              <a:t>PTR is taxable in current year to extent itemized deductions exceeded standard deduction in prior year</a:t>
            </a:r>
          </a:p>
          <a:p>
            <a:pPr marL="576262" lvl="1" indent="0">
              <a:buNone/>
            </a:pPr>
            <a:r>
              <a:rPr lang="en-US" dirty="0"/>
              <a:t>-   </a:t>
            </a:r>
            <a:r>
              <a:rPr lang="en-US" sz="2600" dirty="0"/>
              <a:t>Taxable amount is reported on </a:t>
            </a:r>
            <a:r>
              <a:rPr lang="en-US" sz="2600" dirty="0" err="1"/>
              <a:t>Sch</a:t>
            </a:r>
            <a:r>
              <a:rPr lang="en-US" sz="2600" dirty="0"/>
              <a:t> 1 Line 8</a:t>
            </a:r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EEC0C1D1-CA7B-4C42-9C3D-4C786E471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18B80A3C-547F-4930-9E31-14BFDAB84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79F49C10-C6A5-46FE-B88E-F2DB9EF3F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79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165991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#9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371601"/>
            <a:ext cx="9753600" cy="5215630"/>
          </a:xfrm>
        </p:spPr>
        <p:txBody>
          <a:bodyPr>
            <a:normAutofit fontScale="850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#9:</a:t>
            </a:r>
            <a:r>
              <a:rPr lang="en-US" dirty="0"/>
              <a:t>  $200 PTR and $400 HB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 and 3 years ago and claimed real estate taxes on Sch A Line 5b</a:t>
            </a:r>
          </a:p>
          <a:p>
            <a:pPr lvl="1">
              <a:buFontTx/>
              <a:buChar char="-"/>
            </a:pPr>
            <a:r>
              <a:rPr lang="en-US" sz="2600" dirty="0"/>
              <a:t>In prior year:</a:t>
            </a:r>
          </a:p>
          <a:p>
            <a:pPr lvl="2">
              <a:buFontTx/>
              <a:buChar char="-"/>
            </a:pPr>
            <a:r>
              <a:rPr lang="en-US" sz="2200" dirty="0"/>
              <a:t>Claimed $2,500 sales taxes on Sch A Line 5a</a:t>
            </a:r>
          </a:p>
          <a:p>
            <a:pPr lvl="2">
              <a:buFontTx/>
              <a:buChar char="-"/>
            </a:pPr>
            <a:r>
              <a:rPr lang="en-US" sz="2200" dirty="0"/>
              <a:t>Claimed $2,000 real estate taxes on Sch A Line 5b</a:t>
            </a:r>
          </a:p>
          <a:p>
            <a:pPr lvl="2">
              <a:buFontTx/>
              <a:buChar char="-"/>
            </a:pPr>
            <a:r>
              <a:rPr lang="en-US" sz="2200" dirty="0"/>
              <a:t>Total itemized deductions were $12,100; standard deduction was $12,000</a:t>
            </a:r>
          </a:p>
          <a:p>
            <a:pPr marL="576262" lvl="1" indent="0">
              <a:buNone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 </a:t>
            </a:r>
            <a:r>
              <a:rPr lang="en-US" dirty="0"/>
              <a:t>PTR Recovery is fully taxable, partially taxable, or not taxable at all?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dirty="0"/>
              <a:t>HB Recovery taxability? 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</a:t>
            </a:r>
            <a:r>
              <a:rPr lang="en-US" b="1" dirty="0"/>
              <a:t>  </a:t>
            </a:r>
            <a:r>
              <a:rPr lang="en-US" dirty="0"/>
              <a:t>PTR is taxable in current year to extent itemized deductions exceeded standard deduction in prior year; HB is fully taxable</a:t>
            </a:r>
          </a:p>
          <a:p>
            <a:pPr lvl="1" indent="-338328">
              <a:buNone/>
            </a:pPr>
            <a:r>
              <a:rPr lang="en-US" sz="2600" dirty="0"/>
              <a:t>-   Taxable amount of PTR and full amount of HB are reported on </a:t>
            </a:r>
            <a:r>
              <a:rPr lang="en-US" sz="2600" dirty="0" err="1"/>
              <a:t>Sch</a:t>
            </a:r>
            <a:r>
              <a:rPr lang="en-US" sz="2600" dirty="0"/>
              <a:t> 1 Line 8</a:t>
            </a:r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6F4E8388-A816-4A4F-9622-8C7F4126B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2CCA77E5-A9B8-407B-8B14-EAD01E038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841B6A4C-C058-413A-8EE5-F55C81EF2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337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344909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#10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371600"/>
            <a:ext cx="9753600" cy="5258829"/>
          </a:xfrm>
        </p:spPr>
        <p:txBody>
          <a:bodyPr>
            <a:normAutofit fontScale="850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#10:</a:t>
            </a:r>
            <a:r>
              <a:rPr lang="en-US" b="1" dirty="0"/>
              <a:t>  </a:t>
            </a:r>
            <a:r>
              <a:rPr lang="en-US" dirty="0"/>
              <a:t>$1,000 NJ Income Tax Refund and $200 PTR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$2,500 state income taxes on Sch A Line 5a</a:t>
            </a:r>
          </a:p>
          <a:p>
            <a:pPr lvl="2">
              <a:buFontTx/>
              <a:buChar char="-"/>
            </a:pPr>
            <a:r>
              <a:rPr lang="en-US" sz="2200" dirty="0"/>
              <a:t>Sales taxes would have been $1,000</a:t>
            </a:r>
          </a:p>
          <a:p>
            <a:pPr lvl="1">
              <a:buFontTx/>
              <a:buChar char="-"/>
            </a:pPr>
            <a:r>
              <a:rPr lang="en-US" sz="2600" dirty="0"/>
              <a:t>Claimed $2,000 real estate taxes on Sch A Line 5b</a:t>
            </a:r>
          </a:p>
          <a:p>
            <a:pPr lvl="1">
              <a:buFontTx/>
              <a:buChar char="-"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  </a:t>
            </a:r>
            <a:r>
              <a:rPr lang="en-US" dirty="0"/>
              <a:t>Both NJ Income Tax Refund and PTR are fully taxable in current year</a:t>
            </a:r>
          </a:p>
          <a:p>
            <a:pPr lvl="1" indent="-338328">
              <a:buNone/>
            </a:pPr>
            <a:r>
              <a:rPr lang="en-US" dirty="0"/>
              <a:t>-   </a:t>
            </a:r>
            <a:r>
              <a:rPr lang="en-US" sz="2600" dirty="0"/>
              <a:t>Taxable amount of NJ Income Tax Refund is reported on </a:t>
            </a:r>
            <a:r>
              <a:rPr lang="en-US" sz="2600" dirty="0" err="1"/>
              <a:t>Sch</a:t>
            </a:r>
            <a:r>
              <a:rPr lang="en-US" sz="2600" dirty="0"/>
              <a:t> 1 Line 1</a:t>
            </a:r>
          </a:p>
          <a:p>
            <a:pPr lvl="1" indent="-338328">
              <a:buNone/>
            </a:pPr>
            <a:r>
              <a:rPr lang="en-US" sz="2600" dirty="0"/>
              <a:t>-   Taxable amount of PTR is reported on </a:t>
            </a:r>
            <a:r>
              <a:rPr lang="en-US" sz="2600" dirty="0" err="1"/>
              <a:t>Sch</a:t>
            </a:r>
            <a:r>
              <a:rPr lang="en-US" sz="2600" dirty="0"/>
              <a:t> 1 Line 8</a:t>
            </a:r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E2A31CEB-CDDC-467F-9B73-5D0DDA7CC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28716B64-D248-41DB-9D7A-8C7857A48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6F90494A-79FA-40B1-B803-244078969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131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286997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#11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282823"/>
            <a:ext cx="10134600" cy="5455065"/>
          </a:xfrm>
        </p:spPr>
        <p:txBody>
          <a:bodyPr>
            <a:normAutofit fontScale="775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#11:</a:t>
            </a:r>
            <a:r>
              <a:rPr lang="en-US" b="1" dirty="0"/>
              <a:t>  </a:t>
            </a:r>
            <a:r>
              <a:rPr lang="en-US" dirty="0"/>
              <a:t>$1,000 NJ Income Tax Refund and $200 PTR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$2,500 state income taxes on Sch A Line 5a</a:t>
            </a:r>
          </a:p>
          <a:p>
            <a:pPr lvl="2">
              <a:buFontTx/>
              <a:buChar char="-"/>
            </a:pPr>
            <a:r>
              <a:rPr lang="en-US" sz="2200" dirty="0"/>
              <a:t>Sales taxes would have been $1,000</a:t>
            </a:r>
          </a:p>
          <a:p>
            <a:pPr lvl="1">
              <a:buFontTx/>
              <a:buChar char="-"/>
            </a:pPr>
            <a:r>
              <a:rPr lang="en-US" sz="2600" dirty="0"/>
              <a:t>Claimed $2,000 real estate taxes on Sch A Line 5b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$12,100; standard deduction was $12,000</a:t>
            </a:r>
          </a:p>
          <a:p>
            <a:pPr marL="576262" lvl="1" indent="0">
              <a:buNone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endParaRPr lang="en-US" sz="2600" b="1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Both NJ Income Tax Refund and PTR are partially taxable in current year to extent itemized deductions exceeded standard deduction in prior year</a:t>
            </a:r>
          </a:p>
          <a:p>
            <a:pPr lvl="1" indent="-338328">
              <a:buNone/>
            </a:pPr>
            <a:r>
              <a:rPr lang="en-US" dirty="0"/>
              <a:t>-   </a:t>
            </a:r>
            <a:r>
              <a:rPr lang="en-US" sz="2600" dirty="0"/>
              <a:t>Taxable benefit allocated between Line 1 and Line 8, based on % that individual rebate is of total Income Tax + PTR rebates together</a:t>
            </a:r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E288722C-4C3C-429B-A028-30E2734EC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ECDD93BA-D5FB-41D8-9F74-72CEC38E47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4FE69573-DE1A-4D39-B105-EA1E12DAA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7599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372341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#12 using NJ Tax Refund Worksheet</a:t>
            </a:r>
          </a:p>
        </p:txBody>
      </p:sp>
      <p:sp>
        <p:nvSpPr>
          <p:cNvPr id="8" name="TextBox 7" descr="NJ (cont'd)" title="NJ (cont'd)"/>
          <p:cNvSpPr txBox="1"/>
          <p:nvPr/>
        </p:nvSpPr>
        <p:spPr>
          <a:xfrm>
            <a:off x="11048063" y="604552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371601"/>
            <a:ext cx="9753600" cy="5001768"/>
          </a:xfrm>
        </p:spPr>
        <p:txBody>
          <a:bodyPr>
            <a:normAutofit fontScale="775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#12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 $1,500 PTR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$6,000 state income taxes on Sch A Line 5a</a:t>
            </a:r>
          </a:p>
          <a:p>
            <a:pPr lvl="2">
              <a:buFontTx/>
              <a:buChar char="-"/>
            </a:pPr>
            <a:r>
              <a:rPr lang="en-US" sz="2200" dirty="0"/>
              <a:t>Sales taxes would have been $1,000</a:t>
            </a:r>
          </a:p>
          <a:p>
            <a:pPr lvl="1">
              <a:buFontTx/>
              <a:buChar char="-"/>
            </a:pPr>
            <a:r>
              <a:rPr lang="en-US" sz="2600" dirty="0"/>
              <a:t>Claimed $4,000 real estate taxes on Sch A Line 5b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$16,000</a:t>
            </a:r>
          </a:p>
          <a:p>
            <a:pPr lvl="1">
              <a:buFontTx/>
              <a:buChar char="-"/>
            </a:pPr>
            <a:r>
              <a:rPr lang="en-US" sz="2600" dirty="0"/>
              <a:t>State taxes on Sch A exactly at $10,000 cap</a:t>
            </a:r>
          </a:p>
          <a:p>
            <a:pPr lvl="1">
              <a:buFontTx/>
              <a:buChar char="-"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en-US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PTR is fully taxable in current year because TP received a tax benefit in prior year of full amount of PTR</a:t>
            </a:r>
          </a:p>
          <a:p>
            <a:pPr marL="576262" lvl="1" indent="0">
              <a:buNone/>
            </a:pPr>
            <a:r>
              <a:rPr lang="en-US" dirty="0"/>
              <a:t>-   </a:t>
            </a:r>
            <a:r>
              <a:rPr lang="en-US" sz="2600" dirty="0"/>
              <a:t>Taxable amount of PTR is reported on </a:t>
            </a:r>
            <a:r>
              <a:rPr lang="en-US" sz="2600" dirty="0" err="1"/>
              <a:t>Sch</a:t>
            </a:r>
            <a:r>
              <a:rPr lang="en-US" sz="2600" dirty="0"/>
              <a:t> 1 Line 8</a:t>
            </a:r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598B4638-A79E-479C-B129-B2E7E5673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2091FBB4-09F3-4060-9C36-F541ABDAB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A789E893-662B-4646-93DF-4A1645E4C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211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399773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#13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371601"/>
            <a:ext cx="9753600" cy="5089940"/>
          </a:xfrm>
        </p:spPr>
        <p:txBody>
          <a:bodyPr>
            <a:normAutofit fontScale="775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#13:</a:t>
            </a:r>
            <a:r>
              <a:rPr lang="en-US" b="1" dirty="0"/>
              <a:t>  </a:t>
            </a:r>
            <a:r>
              <a:rPr lang="en-US" dirty="0"/>
              <a:t>$4,000 PTR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$6,000 state income taxes on Sch A Line 5a</a:t>
            </a:r>
          </a:p>
          <a:p>
            <a:pPr lvl="2">
              <a:buFontTx/>
              <a:buChar char="-"/>
            </a:pPr>
            <a:r>
              <a:rPr lang="en-US" sz="2200" dirty="0"/>
              <a:t>Sales taxes would have been $1,000</a:t>
            </a:r>
          </a:p>
          <a:p>
            <a:pPr lvl="1">
              <a:buFontTx/>
              <a:buChar char="-"/>
            </a:pPr>
            <a:r>
              <a:rPr lang="en-US" sz="2600" dirty="0"/>
              <a:t>Claimed $7,000 real estate taxes on Sch A Line 5b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$16,000</a:t>
            </a:r>
          </a:p>
          <a:p>
            <a:pPr lvl="1">
              <a:buFontTx/>
              <a:buChar char="-"/>
            </a:pPr>
            <a:r>
              <a:rPr lang="en-US" sz="2600" dirty="0"/>
              <a:t>State taxes on Sch A were capped at $10,000</a:t>
            </a:r>
          </a:p>
          <a:p>
            <a:pPr lvl="1">
              <a:buFontTx/>
              <a:buChar char="-"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en-US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PTR is partially taxable in current year because TP received a tax benefit in prior year of a partial amount of PTR</a:t>
            </a:r>
          </a:p>
          <a:p>
            <a:pPr marL="576262" lvl="1" indent="0">
              <a:buNone/>
            </a:pPr>
            <a:r>
              <a:rPr lang="en-US" dirty="0"/>
              <a:t>-   </a:t>
            </a:r>
            <a:r>
              <a:rPr lang="en-US" sz="2600" dirty="0"/>
              <a:t>Taxable amount of PTR is reported on </a:t>
            </a:r>
            <a:r>
              <a:rPr lang="en-US" sz="2600" dirty="0" err="1"/>
              <a:t>Sch</a:t>
            </a:r>
            <a:r>
              <a:rPr lang="en-US" sz="2600" dirty="0"/>
              <a:t> 1 Line 8</a:t>
            </a:r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D53C4B2A-7F2C-4747-B065-6F6C9CE89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98B5923A-56BF-4D97-8BFC-5FAFF19B8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6AC3E544-93E2-438F-B3AE-2017204A1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8000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399773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#14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371601"/>
            <a:ext cx="9753600" cy="5089940"/>
          </a:xfrm>
        </p:spPr>
        <p:txBody>
          <a:bodyPr>
            <a:normAutofit fontScale="775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#14:</a:t>
            </a:r>
            <a:r>
              <a:rPr lang="en-US" b="1" dirty="0"/>
              <a:t>  </a:t>
            </a:r>
            <a:r>
              <a:rPr lang="en-US" dirty="0"/>
              <a:t>$200 PTR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$6,000 state income taxes on Sch A Line 5a</a:t>
            </a:r>
          </a:p>
          <a:p>
            <a:pPr lvl="2">
              <a:buFontTx/>
              <a:buChar char="-"/>
            </a:pPr>
            <a:r>
              <a:rPr lang="en-US" sz="2200" dirty="0"/>
              <a:t>Sales taxes would have been $1,000</a:t>
            </a:r>
          </a:p>
          <a:p>
            <a:pPr lvl="1">
              <a:buFontTx/>
              <a:buChar char="-"/>
            </a:pPr>
            <a:r>
              <a:rPr lang="en-US" sz="2600" dirty="0"/>
              <a:t>Claimed $7,000 real estate taxes on Sch A Line 5b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$16,000</a:t>
            </a:r>
          </a:p>
          <a:p>
            <a:pPr lvl="1">
              <a:buFontTx/>
              <a:buChar char="-"/>
            </a:pPr>
            <a:r>
              <a:rPr lang="en-US" sz="2600" dirty="0"/>
              <a:t>State taxes on Sch A were capped at $10,000</a:t>
            </a:r>
          </a:p>
          <a:p>
            <a:pPr lvl="1">
              <a:buFontTx/>
              <a:buChar char="-"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en-US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 </a:t>
            </a:r>
            <a:r>
              <a:rPr lang="en-US" dirty="0"/>
              <a:t>PTR is not taxable in current year because TP did not receive a tax benefit in prior year for the amount of PTR</a:t>
            </a:r>
          </a:p>
          <a:p>
            <a:pPr marL="576262" lvl="1" indent="0">
              <a:buNone/>
            </a:pPr>
            <a:r>
              <a:rPr lang="en-US" dirty="0"/>
              <a:t>-   </a:t>
            </a:r>
            <a:r>
              <a:rPr lang="en-US" sz="2600" dirty="0"/>
              <a:t>Taxable amount of PTR is reported on </a:t>
            </a:r>
            <a:r>
              <a:rPr lang="en-US" sz="2600" dirty="0" err="1"/>
              <a:t>Sch</a:t>
            </a:r>
            <a:r>
              <a:rPr lang="en-US" sz="2600" dirty="0"/>
              <a:t> 1 Line 8</a:t>
            </a:r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D53C4B2A-7F2C-4747-B065-6F6C9CE89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98B5923A-56BF-4D97-8BFC-5FAFF19B8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6AC3E544-93E2-438F-B3AE-2017204A1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577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itle 1"/>
          <p:cNvSpPr>
            <a:spLocks noGrp="1"/>
          </p:cNvSpPr>
          <p:nvPr>
            <p:ph type="title"/>
          </p:nvPr>
        </p:nvSpPr>
        <p:spPr>
          <a:xfrm>
            <a:off x="1056744" y="68136"/>
            <a:ext cx="8077200" cy="1143000"/>
          </a:xfrm>
        </p:spPr>
        <p:txBody>
          <a:bodyPr/>
          <a:lstStyle/>
          <a:p>
            <a:r>
              <a:rPr lang="en-US" altLang="en-US" dirty="0"/>
              <a:t>NJ Tax Refund Worksheet</a:t>
            </a:r>
          </a:p>
        </p:txBody>
      </p:sp>
      <p:sp>
        <p:nvSpPr>
          <p:cNvPr id="305155" name="Content Placeholder 2"/>
          <p:cNvSpPr>
            <a:spLocks noGrp="1"/>
          </p:cNvSpPr>
          <p:nvPr>
            <p:ph idx="1"/>
          </p:nvPr>
        </p:nvSpPr>
        <p:spPr>
          <a:xfrm>
            <a:off x="1295399" y="1524000"/>
            <a:ext cx="8991601" cy="4800600"/>
          </a:xfrm>
        </p:spPr>
        <p:txBody>
          <a:bodyPr/>
          <a:lstStyle/>
          <a:p>
            <a:pPr marL="346075" indent="-346075"/>
            <a:r>
              <a:rPr lang="en-US" altLang="en-US" sz="3000" dirty="0"/>
              <a:t>Tool to determine how</a:t>
            </a:r>
            <a:r>
              <a:rPr lang="en-US" altLang="en-US" dirty="0"/>
              <a:t> much of a recovery is taxable </a:t>
            </a:r>
          </a:p>
          <a:p>
            <a:pPr marL="346075" indent="-346075"/>
            <a:r>
              <a:rPr lang="en-US" altLang="en-US" dirty="0"/>
              <a:t>Simplified calculator that covers the most common recoveries we see in NJ</a:t>
            </a:r>
          </a:p>
          <a:p>
            <a:pPr marL="919162" lvl="1" indent="-346075"/>
            <a:r>
              <a:rPr lang="en-US" altLang="en-US" dirty="0"/>
              <a:t>State income tax refund</a:t>
            </a:r>
          </a:p>
          <a:p>
            <a:pPr marL="919162" lvl="1" indent="-346075"/>
            <a:r>
              <a:rPr lang="en-US" altLang="en-US" dirty="0"/>
              <a:t>PTR</a:t>
            </a:r>
          </a:p>
          <a:p>
            <a:pPr marL="919162" lvl="1" indent="-346075"/>
            <a:r>
              <a:rPr lang="en-US" altLang="en-US" dirty="0"/>
              <a:t>HB</a:t>
            </a:r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10039817" y="1082259"/>
            <a:ext cx="2471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C204909-BFC3-471E-9680-D943B1BD8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1FA16ADC-D865-4B26-A631-D8D79AC43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EAAF5FF1-4F93-4462-9B1A-6DB5133D4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99544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399773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#15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371600"/>
            <a:ext cx="9753600" cy="5089940"/>
          </a:xfrm>
        </p:spPr>
        <p:txBody>
          <a:bodyPr>
            <a:normAutofit fontScale="775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#15</a:t>
            </a:r>
            <a:r>
              <a:rPr lang="en-US" b="1" dirty="0"/>
              <a:t>  </a:t>
            </a:r>
            <a:r>
              <a:rPr lang="en-US" dirty="0"/>
              <a:t>$1,000 PTR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$2,250 state sales taxes on Sch A Line 5a</a:t>
            </a:r>
            <a:endParaRPr lang="en-US" sz="2200" dirty="0"/>
          </a:p>
          <a:p>
            <a:pPr lvl="1">
              <a:buFontTx/>
              <a:buChar char="-"/>
            </a:pPr>
            <a:r>
              <a:rPr lang="en-US" sz="2600" dirty="0"/>
              <a:t>Claimed $7,000 real estate taxes on Sch A Line 5b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$12,100</a:t>
            </a:r>
          </a:p>
          <a:p>
            <a:pPr lvl="1">
              <a:buFontTx/>
              <a:buChar char="-"/>
            </a:pPr>
            <a:r>
              <a:rPr lang="en-US" sz="2600" dirty="0"/>
              <a:t>State taxes on Sch A were capped at $10,000</a:t>
            </a:r>
          </a:p>
          <a:p>
            <a:pPr lvl="1">
              <a:buFontTx/>
              <a:buChar char="-"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en-US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 </a:t>
            </a:r>
            <a:r>
              <a:rPr lang="en-US" dirty="0"/>
              <a:t>PTR is partially taxable in current year; revised total itemized deductions when PTR is taken into account is now less than standard deduction in prior year; PTR is taxable to extent revised itemized deductions exceeds prior year standard deduction </a:t>
            </a:r>
          </a:p>
          <a:p>
            <a:pPr marL="914400" lvl="4" indent="-338328">
              <a:buNone/>
            </a:pPr>
            <a:r>
              <a:rPr lang="en-US" dirty="0"/>
              <a:t>-      </a:t>
            </a:r>
            <a:r>
              <a:rPr lang="en-US" sz="2600" dirty="0"/>
              <a:t>Taxable amount of PTR is reported on Sch 1 Line 8</a:t>
            </a:r>
          </a:p>
          <a:p>
            <a:pPr marL="1090612" lvl="2" indent="0">
              <a:buNone/>
            </a:pPr>
            <a:endParaRPr lang="en-US" dirty="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D53C4B2A-7F2C-4747-B065-6F6C9CE89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98B5923A-56BF-4D97-8BFC-5FAFF19B8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6AC3E544-93E2-438F-B3AE-2017204A1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543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399773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#16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371601"/>
            <a:ext cx="9753600" cy="5089940"/>
          </a:xfrm>
        </p:spPr>
        <p:txBody>
          <a:bodyPr>
            <a:normAutofit lnSpcReduction="1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#16  </a:t>
            </a:r>
            <a:r>
              <a:rPr lang="en-US" dirty="0"/>
              <a:t>$1,800 NJ Income Tax Refund, $4,000 PTR and $999 HB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$6,000 state income taxes on Sch A Line 5a</a:t>
            </a:r>
          </a:p>
          <a:p>
            <a:pPr lvl="2">
              <a:buFontTx/>
              <a:buChar char="-"/>
            </a:pPr>
            <a:r>
              <a:rPr lang="en-US" sz="1800" dirty="0"/>
              <a:t>Sales taxes would have been $4,000</a:t>
            </a:r>
          </a:p>
          <a:p>
            <a:pPr lvl="1">
              <a:buFontTx/>
              <a:buChar char="-"/>
            </a:pPr>
            <a:r>
              <a:rPr lang="en-US" sz="2600" dirty="0"/>
              <a:t>Claimed $7,000 real estate taxes on Sch A Line 5b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$16,000</a:t>
            </a:r>
          </a:p>
          <a:p>
            <a:pPr lvl="1">
              <a:buFontTx/>
              <a:buChar char="-"/>
            </a:pPr>
            <a:r>
              <a:rPr lang="en-US" sz="2600" dirty="0"/>
              <a:t>State taxes on Sch A were capped at $10,000</a:t>
            </a:r>
          </a:p>
          <a:p>
            <a:pPr lvl="1">
              <a:buFontTx/>
              <a:buChar char="-"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D53C4B2A-7F2C-4747-B065-6F6C9CE89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98B5923A-56BF-4D97-8BFC-5FAFF19B8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6AC3E544-93E2-438F-B3AE-2017204A1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99576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399773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#16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371601"/>
            <a:ext cx="9753600" cy="5089940"/>
          </a:xfrm>
        </p:spPr>
        <p:txBody>
          <a:bodyPr>
            <a:normAutofit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 </a:t>
            </a:r>
            <a:r>
              <a:rPr lang="en-US" dirty="0"/>
              <a:t>NJ Income tax refund is partially taxable to the extent that income taxes exceeded sales tax in prior year; taxable benefit is allocated between Line 1 and Line 8 based on % that individual rebate is of Income Tax + PTR rebates together</a:t>
            </a:r>
          </a:p>
          <a:p>
            <a:pPr marL="1090612" lvl="2" indent="-365760">
              <a:buNone/>
            </a:pPr>
            <a:r>
              <a:rPr lang="en-US" dirty="0"/>
              <a:t>-  </a:t>
            </a:r>
            <a:r>
              <a:rPr lang="en-US" sz="2800" dirty="0"/>
              <a:t>Taxable amount of NJ Income Tax Refund is reported on Sch 1 Line 1</a:t>
            </a:r>
          </a:p>
          <a:p>
            <a:pPr lvl="1">
              <a:buFontTx/>
              <a:buChar char="-"/>
            </a:pPr>
            <a:r>
              <a:rPr lang="en-US" dirty="0"/>
              <a:t>Taxable amount of PTR is reported on Sch 1 Line 8</a:t>
            </a:r>
          </a:p>
          <a:p>
            <a:pPr lvl="1">
              <a:buFontTx/>
              <a:buChar char="-"/>
            </a:pPr>
            <a:r>
              <a:rPr lang="en-US" dirty="0"/>
              <a:t>Full amount of HB is reported on Sch 1 Line 8</a:t>
            </a:r>
          </a:p>
          <a:p>
            <a:pPr marL="576262" lvl="1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D53C4B2A-7F2C-4747-B065-6F6C9CE89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98B5923A-56BF-4D97-8BFC-5FAFF19B8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6AC3E544-93E2-438F-B3AE-2017204A1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A8EF6C-ACC7-415C-A127-9BD190DE7A7E}"/>
              </a:ext>
            </a:extLst>
          </p:cNvPr>
          <p:cNvSpPr txBox="1"/>
          <p:nvPr/>
        </p:nvSpPr>
        <p:spPr>
          <a:xfrm>
            <a:off x="10680349" y="833281"/>
            <a:ext cx="704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val="167483891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itle 1"/>
          <p:cNvSpPr>
            <a:spLocks noGrp="1"/>
          </p:cNvSpPr>
          <p:nvPr>
            <p:ph type="title"/>
          </p:nvPr>
        </p:nvSpPr>
        <p:spPr>
          <a:xfrm>
            <a:off x="1143000" y="108536"/>
            <a:ext cx="9753600" cy="11430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en-US" dirty="0"/>
              <a:t>NJ Tax Refund Worksheet for Complex Recoveries</a:t>
            </a:r>
            <a:endParaRPr lang="en-US" altLang="en-US" sz="1800" dirty="0">
              <a:solidFill>
                <a:srgbClr val="002060"/>
              </a:solidFill>
            </a:endParaRPr>
          </a:p>
        </p:txBody>
      </p:sp>
      <p:sp>
        <p:nvSpPr>
          <p:cNvPr id="305155" name="Content Placeholder 2"/>
          <p:cNvSpPr>
            <a:spLocks noGrp="1"/>
          </p:cNvSpPr>
          <p:nvPr>
            <p:ph idx="1"/>
          </p:nvPr>
        </p:nvSpPr>
        <p:spPr>
          <a:xfrm>
            <a:off x="1295400" y="1420813"/>
            <a:ext cx="8915400" cy="4903787"/>
          </a:xfrm>
        </p:spPr>
        <p:txBody>
          <a:bodyPr>
            <a:normAutofit fontScale="92500" lnSpcReduction="20000"/>
          </a:bodyPr>
          <a:lstStyle/>
          <a:p>
            <a:pPr marL="346075" indent="-346075"/>
            <a:r>
              <a:rPr lang="en-US" altLang="en-US" sz="3000" dirty="0"/>
              <a:t>Does not cover more complex, infrequent recoveries</a:t>
            </a:r>
          </a:p>
          <a:p>
            <a:pPr lvl="1"/>
            <a:r>
              <a:rPr lang="en-US" sz="2300" dirty="0"/>
              <a:t>TP had Qualified Business Income Deduction (QBID) last year which was limited and wants to recalculate for a better result</a:t>
            </a:r>
          </a:p>
          <a:p>
            <a:pPr lvl="1"/>
            <a:r>
              <a:rPr lang="en-US" sz="2300" dirty="0"/>
              <a:t>Prior year return shows personal property tax on </a:t>
            </a:r>
            <a:r>
              <a:rPr lang="en-US" sz="2300" dirty="0" err="1"/>
              <a:t>Sch</a:t>
            </a:r>
            <a:r>
              <a:rPr lang="en-US" sz="2300" dirty="0"/>
              <a:t> A</a:t>
            </a:r>
          </a:p>
          <a:p>
            <a:pPr lvl="1"/>
            <a:r>
              <a:rPr lang="en-US" sz="2300" dirty="0"/>
              <a:t>TP has refunds other than state income tax, PTR, or Homestead Benefit (e.g. - medical)</a:t>
            </a:r>
          </a:p>
          <a:p>
            <a:pPr lvl="1"/>
            <a:r>
              <a:rPr lang="en-US" sz="2300" dirty="0"/>
              <a:t>TP made NJ estimated payments after 12/31 of the tax year and wants to allocate refunds</a:t>
            </a:r>
          </a:p>
          <a:p>
            <a:pPr lvl="1"/>
            <a:r>
              <a:rPr lang="en-US" sz="2300" dirty="0"/>
              <a:t>TP has unused nonrefundable credits and wants to check for a better result</a:t>
            </a:r>
          </a:p>
          <a:p>
            <a:pPr lvl="1"/>
            <a:r>
              <a:rPr lang="en-US" sz="2300" dirty="0"/>
              <a:t>TP forced the use of itemized deductions instead of the standard deduction (e.g. - MFS situation)</a:t>
            </a:r>
          </a:p>
          <a:p>
            <a:pPr lvl="1"/>
            <a:r>
              <a:rPr lang="en-US" sz="2300" dirty="0"/>
              <a:t>TP was claimed as a dependent on another return</a:t>
            </a:r>
          </a:p>
          <a:p>
            <a:r>
              <a:rPr lang="en-US" sz="2700" dirty="0"/>
              <a:t>Must use Bogart Refund Calculator for these complex situations</a:t>
            </a:r>
          </a:p>
          <a:p>
            <a:endParaRPr lang="en-US" sz="2700" dirty="0"/>
          </a:p>
          <a:p>
            <a:pPr marL="919162" lvl="1" indent="-346075"/>
            <a:endParaRPr lang="en-US" altLang="en-US" sz="2600" dirty="0"/>
          </a:p>
          <a:p>
            <a:pPr marL="919162" lvl="1" indent="-346075"/>
            <a:endParaRPr lang="en-US" altLang="en-US" sz="2600" dirty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10039817" y="1082259"/>
            <a:ext cx="2471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6656" y="802400"/>
            <a:ext cx="22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13C802A2-7396-41FD-B735-E48533A54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7F16C91-9051-4975-9BD6-DE4E53858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FB0BD2B7-8C2C-4EE3-96CD-75979B60F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539195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Income Tax Refund Received in Current Year May Be Taxable</a:t>
            </a:r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>
          <a:xfrm>
            <a:off x="1295400" y="1371600"/>
            <a:ext cx="9753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Possible tax benefit in earlier year if:</a:t>
            </a:r>
          </a:p>
          <a:p>
            <a:pPr lvl="1"/>
            <a:r>
              <a:rPr lang="en-US" dirty="0"/>
              <a:t>Taxpayer itemized (Sch A)  and claimed deduction for State Income taxes paid (Line 5a – no check in box) </a:t>
            </a:r>
          </a:p>
          <a:p>
            <a:r>
              <a:rPr lang="en-US" dirty="0"/>
              <a:t>Refund is taxable only to the extent that:</a:t>
            </a:r>
          </a:p>
          <a:p>
            <a:pPr lvl="1"/>
            <a:r>
              <a:rPr lang="en-US" dirty="0"/>
              <a:t>State income tax deduction exceeds sales tax deduction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Itemized deductions exceed standard deduction</a:t>
            </a:r>
          </a:p>
          <a:p>
            <a:pPr lvl="1"/>
            <a:r>
              <a:rPr lang="en-US" dirty="0"/>
              <a:t>All deductions were used on prior year return (no negative taxable income)</a:t>
            </a:r>
          </a:p>
          <a:p>
            <a:r>
              <a:rPr lang="en-US" dirty="0"/>
              <a:t>Taxable amount reported on Sch 1 Line 1</a:t>
            </a:r>
          </a:p>
          <a:p>
            <a:r>
              <a:rPr lang="en-US" dirty="0"/>
              <a:t>NJ Income Tax Refund is not taxable in NJ – TaxSlayer handles automatically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SzPct val="120000"/>
              <a:buNone/>
              <a:defRPr/>
            </a:pPr>
            <a:endParaRPr lang="en-US" sz="2200" dirty="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9D4A3864-817E-4C83-A485-A6E73CD71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691BF265-A624-4B58-823D-94FBC4D84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213A4B3D-E8DC-44E9-8D1F-D51D0B578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120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and HB Received in Current Year May Be Taxable</a:t>
            </a:r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>
          <a:xfrm>
            <a:off x="1295400" y="1371600"/>
            <a:ext cx="9753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Check if tax benefit in prior year</a:t>
            </a:r>
          </a:p>
          <a:p>
            <a:pPr lvl="1"/>
            <a:r>
              <a:rPr lang="en-US" dirty="0"/>
              <a:t>PTR - Taxpayer itemized and claimed deduction for Real Estate Taxes on Sch A Line 5b on last year’s return</a:t>
            </a:r>
          </a:p>
          <a:p>
            <a:pPr lvl="1"/>
            <a:r>
              <a:rPr lang="en-US" dirty="0"/>
              <a:t>HB – Taxpayer itemized and claimed deduction for Real Estate Taxes on return from 3 years ago</a:t>
            </a:r>
          </a:p>
          <a:p>
            <a:pPr lvl="2"/>
            <a:r>
              <a:rPr lang="en-US" dirty="0"/>
              <a:t>If taxpayer is unsure whether they itemized 3 years ago, assume they did itemize </a:t>
            </a:r>
          </a:p>
          <a:p>
            <a:r>
              <a:rPr lang="en-US" dirty="0"/>
              <a:t>PTR and HB are taxable only to the extent that:</a:t>
            </a:r>
          </a:p>
          <a:p>
            <a:pPr lvl="1"/>
            <a:r>
              <a:rPr lang="en-US" dirty="0"/>
              <a:t>Itemized deductions exceed standard deduction</a:t>
            </a:r>
          </a:p>
          <a:p>
            <a:pPr lvl="1"/>
            <a:r>
              <a:rPr lang="en-US" dirty="0"/>
              <a:t>All deductions were used on prior year return (no negative taxable income)</a:t>
            </a:r>
          </a:p>
          <a:p>
            <a:r>
              <a:rPr lang="en-US" dirty="0"/>
              <a:t>Taxable amounts reported on Sch 1 Line 8 Other Income</a:t>
            </a:r>
          </a:p>
          <a:p>
            <a:r>
              <a:rPr lang="en-US" dirty="0"/>
              <a:t>Other Income amount from Federal flows through to NJ, so a negative adjustment to NJ 1040 Line 26 Other Income must be noted on NJ Checklist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SzPct val="120000"/>
              <a:buNone/>
              <a:defRPr/>
            </a:pPr>
            <a:endParaRPr lang="en-US" sz="2200" dirty="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9D4A3864-817E-4C83-A485-A6E73CD71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691BF265-A624-4B58-823D-94FBC4D84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213A4B3D-E8DC-44E9-8D1F-D51D0B578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25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079733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#1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518822"/>
            <a:ext cx="9753600" cy="5111607"/>
          </a:xfrm>
        </p:spPr>
        <p:txBody>
          <a:bodyPr>
            <a:normAutofit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#1:</a:t>
            </a:r>
            <a:r>
              <a:rPr lang="en-US" dirty="0"/>
              <a:t>  $1,000 NJ Income Tax Refund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Claimed standard deduction in prior year</a:t>
            </a:r>
          </a:p>
          <a:p>
            <a:pPr marL="576262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NJ Income Tax Refund is not taxable in current year because taxpayer did not itemize in prior year—no tax benefit</a:t>
            </a:r>
          </a:p>
          <a:p>
            <a:pPr marL="576262" lvl="1" indent="0">
              <a:buNone/>
            </a:pPr>
            <a:endParaRPr lang="en-US" dirty="0"/>
          </a:p>
          <a:p>
            <a:pPr lvl="1">
              <a:buFontTx/>
              <a:buChar char="-"/>
            </a:pPr>
            <a:endParaRPr lang="en-US" dirty="0"/>
          </a:p>
          <a:p>
            <a:pPr marL="576262" lvl="1" indent="0">
              <a:buNone/>
            </a:pPr>
            <a:endParaRPr lang="en-US" dirty="0"/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CDF78D62-BEDF-4DEB-96A6-93F97A725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9E9423BB-AD99-447D-BE4B-EEED25AFB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34487676-5B6F-4B66-9BD9-BCAB1271E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049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226037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#2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3021" y="1349933"/>
            <a:ext cx="9753600" cy="5111607"/>
          </a:xfrm>
        </p:spPr>
        <p:txBody>
          <a:bodyPr>
            <a:normAutofit fontScale="925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#2</a:t>
            </a:r>
            <a:r>
              <a:rPr lang="en-US" dirty="0"/>
              <a:t>  $1,000 NJ Income Tax Refund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$2,500 sales tax on Sch A Line 5a</a:t>
            </a:r>
          </a:p>
          <a:p>
            <a:pPr lvl="1">
              <a:buFontTx/>
              <a:buChar char="-"/>
            </a:pPr>
            <a:r>
              <a:rPr lang="en-US" sz="2600" dirty="0"/>
              <a:t>No property taxes claimed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$16,000; standard deduction was $12,000</a:t>
            </a:r>
          </a:p>
          <a:p>
            <a:pPr marL="576262" lvl="1" indent="0">
              <a:buNone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</a:t>
            </a:r>
            <a:r>
              <a:rPr lang="en-US" b="1" dirty="0"/>
              <a:t>:  </a:t>
            </a:r>
            <a:r>
              <a:rPr lang="en-US" dirty="0"/>
              <a:t>NJ Income Tax Refund is not taxable in current year because income taxes were not claimed on Sch A in prior year</a:t>
            </a:r>
          </a:p>
          <a:p>
            <a:pPr marL="576262" lvl="1" indent="0">
              <a:buNone/>
            </a:pPr>
            <a:endParaRPr lang="en-US" dirty="0"/>
          </a:p>
          <a:p>
            <a:pPr lvl="1">
              <a:buFontTx/>
              <a:buChar char="-"/>
            </a:pPr>
            <a:endParaRPr lang="en-US" dirty="0"/>
          </a:p>
          <a:p>
            <a:pPr marL="576262" lvl="1" indent="0">
              <a:buNone/>
            </a:pPr>
            <a:endParaRPr lang="en-US" dirty="0"/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CDF78D62-BEDF-4DEB-96A6-93F97A725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9E9423BB-AD99-447D-BE4B-EEED25AFB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34487676-5B6F-4B66-9BD9-BCAB1271E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6550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674093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#3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4938" y="1349933"/>
            <a:ext cx="9753600" cy="5111607"/>
          </a:xfrm>
        </p:spPr>
        <p:txBody>
          <a:bodyPr>
            <a:normAutofit fontScale="85000" lnSpcReduction="1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#3:</a:t>
            </a:r>
            <a:r>
              <a:rPr lang="en-US" dirty="0"/>
              <a:t>  $1,000 NJ Income Tax Refund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$2,500 state income taxes on Sch A Line 5a</a:t>
            </a:r>
          </a:p>
          <a:p>
            <a:pPr lvl="2">
              <a:buFontTx/>
              <a:buChar char="-"/>
            </a:pPr>
            <a:r>
              <a:rPr lang="en-US" sz="2200" dirty="0"/>
              <a:t>Sales taxes would have been $1,200</a:t>
            </a:r>
          </a:p>
          <a:p>
            <a:pPr lvl="1">
              <a:buFontTx/>
              <a:buChar char="-"/>
            </a:pPr>
            <a:r>
              <a:rPr lang="en-US" sz="2600" dirty="0"/>
              <a:t>No property taxes claimed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$16,000; standard deduction was $12,000</a:t>
            </a:r>
            <a:endParaRPr lang="en-US" sz="2200" dirty="0"/>
          </a:p>
          <a:p>
            <a:pPr marL="576262" lvl="1" indent="0">
              <a:buNone/>
            </a:pPr>
            <a:endParaRPr lang="en-US" sz="2600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endParaRPr lang="en-US" b="1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endParaRPr lang="en-US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</a:t>
            </a:r>
            <a:r>
              <a:rPr lang="en-US" b="1" dirty="0"/>
              <a:t>  </a:t>
            </a:r>
            <a:r>
              <a:rPr lang="en-US" dirty="0"/>
              <a:t>NJ Income Tax Refund is fully taxable in current year</a:t>
            </a:r>
          </a:p>
          <a:p>
            <a:pPr marL="576262" lvl="1" indent="0">
              <a:buNone/>
            </a:pPr>
            <a:r>
              <a:rPr lang="en-US" dirty="0"/>
              <a:t>-   </a:t>
            </a:r>
            <a:r>
              <a:rPr lang="en-US" sz="2600" dirty="0"/>
              <a:t>Taxable amount is reported on </a:t>
            </a:r>
            <a:r>
              <a:rPr lang="en-US" sz="2600" dirty="0" err="1"/>
              <a:t>Sch</a:t>
            </a:r>
            <a:r>
              <a:rPr lang="en-US" sz="2600" dirty="0"/>
              <a:t> 1 Line 1   </a:t>
            </a:r>
          </a:p>
          <a:p>
            <a:pPr lvl="1">
              <a:buFontTx/>
              <a:buChar char="-"/>
            </a:pPr>
            <a:endParaRPr lang="en-US" dirty="0"/>
          </a:p>
          <a:p>
            <a:pPr marL="576262" lvl="1" indent="0">
              <a:buNone/>
            </a:pPr>
            <a:endParaRPr lang="en-US" dirty="0"/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C727631F-628F-43B8-A788-92BD1E449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12-13-2020 v1.0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637601FB-0E19-49EE-B43B-A8A615254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Tax Refund Calculator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B96C2CA3-E88E-48A8-8004-7BDBE80CF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1950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363197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Practice Scenario #4 using NJ Tax Refund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8833" y="1349933"/>
            <a:ext cx="9753600" cy="5111607"/>
          </a:xfrm>
        </p:spPr>
        <p:txBody>
          <a:bodyPr>
            <a:normAutofit fontScale="85000" lnSpcReduction="20000"/>
          </a:bodyPr>
          <a:lstStyle/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SCENARIO #4:</a:t>
            </a:r>
            <a:r>
              <a:rPr lang="en-US" b="1" dirty="0"/>
              <a:t>  </a:t>
            </a:r>
            <a:r>
              <a:rPr lang="en-US" dirty="0"/>
              <a:t>$1,000 NJ Income Tax Refund received in current year</a:t>
            </a:r>
          </a:p>
          <a:p>
            <a:pPr lvl="1">
              <a:buFontTx/>
              <a:buChar char="-"/>
            </a:pPr>
            <a:r>
              <a:rPr lang="en-US" sz="2600" dirty="0"/>
              <a:t>Itemized in prior year</a:t>
            </a:r>
          </a:p>
          <a:p>
            <a:pPr lvl="1">
              <a:buFontTx/>
              <a:buChar char="-"/>
            </a:pPr>
            <a:r>
              <a:rPr lang="en-US" sz="2600" dirty="0"/>
              <a:t>Claimed $2,500 state income taxes on Sch A Line 5a</a:t>
            </a:r>
          </a:p>
          <a:p>
            <a:pPr lvl="2">
              <a:buFontTx/>
              <a:buChar char="-"/>
            </a:pPr>
            <a:r>
              <a:rPr lang="en-US" sz="2200" dirty="0"/>
              <a:t>Sales tax would have been $1,800</a:t>
            </a:r>
          </a:p>
          <a:p>
            <a:pPr lvl="1">
              <a:buFontTx/>
              <a:buChar char="-"/>
            </a:pPr>
            <a:r>
              <a:rPr lang="en-US" sz="2600" dirty="0"/>
              <a:t>No property taxes claimed</a:t>
            </a:r>
          </a:p>
          <a:p>
            <a:pPr lvl="1">
              <a:buFontTx/>
              <a:buChar char="-"/>
            </a:pPr>
            <a:r>
              <a:rPr lang="en-US" sz="2600" dirty="0"/>
              <a:t>Total itemized deductions were $16,000; standard deduction was $12,000</a:t>
            </a:r>
          </a:p>
          <a:p>
            <a:pPr marL="576262" lvl="1" indent="0">
              <a:buNone/>
            </a:pPr>
            <a:endParaRPr lang="en-US" sz="2600" dirty="0">
              <a:solidFill>
                <a:srgbClr val="FF0000"/>
              </a:solidFill>
            </a:endParaRPr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PREDICTED RESULT: </a:t>
            </a:r>
            <a:r>
              <a:rPr lang="en-US" dirty="0"/>
              <a:t>Recovery is fully taxable, partially taxable, or not taxable at all?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marL="576262" lvl="1" indent="0">
              <a:buNone/>
            </a:pPr>
            <a:endParaRPr lang="en-US" dirty="0"/>
          </a:p>
          <a:p>
            <a:pPr marL="576262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ACTUAL RESULT:</a:t>
            </a:r>
            <a:r>
              <a:rPr lang="en-US" b="1" dirty="0"/>
              <a:t>  </a:t>
            </a:r>
            <a:r>
              <a:rPr lang="en-US" dirty="0"/>
              <a:t>NJ Income Tax Refund is taxable in current year to the extent that state income taxes exceeded sales tax in prior year</a:t>
            </a:r>
          </a:p>
          <a:p>
            <a:pPr marL="576262" lvl="1" indent="0">
              <a:buNone/>
            </a:pPr>
            <a:r>
              <a:rPr lang="en-US" dirty="0"/>
              <a:t>-   </a:t>
            </a:r>
            <a:r>
              <a:rPr lang="en-US" sz="2600" dirty="0"/>
              <a:t>Taxable amount is reported on </a:t>
            </a:r>
            <a:r>
              <a:rPr lang="en-US" sz="2600" dirty="0" err="1"/>
              <a:t>Sch</a:t>
            </a:r>
            <a:r>
              <a:rPr lang="en-US" sz="2600" dirty="0"/>
              <a:t> 1 Line 1</a:t>
            </a:r>
          </a:p>
          <a:p>
            <a:pPr lvl="1">
              <a:buFontTx/>
              <a:buChar char="-"/>
            </a:pPr>
            <a:endParaRPr lang="en-US" dirty="0"/>
          </a:p>
          <a:p>
            <a:pPr marL="576262" lvl="1" indent="0">
              <a:buNone/>
            </a:pPr>
            <a:endParaRPr lang="en-US" dirty="0"/>
          </a:p>
          <a:p>
            <a:pPr marL="576262" lvl="1" indent="0">
              <a:buNone/>
            </a:pPr>
            <a:endParaRPr lang="en-US" dirty="0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467CA4CD-C259-42A0-A6AD-59602CF1A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8833" y="6461542"/>
            <a:ext cx="1464367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12-13-2020 v1.0</a:t>
            </a:r>
            <a:endParaRPr lang="en-US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F1EAD4FA-2AFD-4545-9E73-0C7E2086B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2098" y="6461540"/>
            <a:ext cx="3860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NJ Tax Refund Calculator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3EB9CD3B-AE46-4DFD-B96A-2A1DD2040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7208" y="6461540"/>
            <a:ext cx="936487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193B690C-BBC0-AB42-87A5-D18F9DC3105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37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AARPF PPTX Template 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>
              <a:lumMod val="75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3.potx" id="{09A11800-1FAA-4462-9884-8560C81008AD}" vid="{C6F55885-FEB7-4C60-8FC5-DEB160FF1D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2532</Words>
  <Application>Microsoft Office PowerPoint</Application>
  <PresentationFormat>Widescreen</PresentationFormat>
  <Paragraphs>347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Verdana</vt:lpstr>
      <vt:lpstr>Wingdings</vt:lpstr>
      <vt:lpstr>AARPF PPTX Template Wide</vt:lpstr>
      <vt:lpstr>NJ Tax Refund Calculator</vt:lpstr>
      <vt:lpstr>NJ Tax Refund Worksheet</vt:lpstr>
      <vt:lpstr>NJ Tax Refund Worksheet for Complex Recoveries</vt:lpstr>
      <vt:lpstr>NJ Income Tax Refund Received in Current Year May Be Taxable</vt:lpstr>
      <vt:lpstr>PTR and HB Received in Current Year May Be Taxable</vt:lpstr>
      <vt:lpstr>Practice Scenario #1 using NJ Tax Refund Worksheet</vt:lpstr>
      <vt:lpstr>Practice Scenario #2 using NJ Tax Refund Worksheet</vt:lpstr>
      <vt:lpstr>Practice Scenario #3 using NJ Tax Refund Worksheet</vt:lpstr>
      <vt:lpstr>Practice Scenario #4 using NJ Tax Refund Worksheet</vt:lpstr>
      <vt:lpstr>Practice Scenario #5 using NJ Tax Refund Worksheet</vt:lpstr>
      <vt:lpstr>Practice Scenario #6 using NJ Tax Refund Worksheet</vt:lpstr>
      <vt:lpstr>Practice Scenario #7 using NJ Tax Refund Worksheet</vt:lpstr>
      <vt:lpstr>Practice Scenario #8 using NJ Tax Refund Worksheet</vt:lpstr>
      <vt:lpstr>Practice Scenario #9 using NJ Tax Refund Worksheet</vt:lpstr>
      <vt:lpstr>Practice Scenario #10 using NJ Tax Refund Worksheet</vt:lpstr>
      <vt:lpstr>Practice Scenario #11 using NJ Tax Refund Worksheet</vt:lpstr>
      <vt:lpstr>Practice Scenario #12 using NJ Tax Refund Worksheet</vt:lpstr>
      <vt:lpstr>Practice Scenario #13 using NJ Tax Refund Worksheet</vt:lpstr>
      <vt:lpstr>Practice Scenario #14 using NJ Tax Refund Worksheet</vt:lpstr>
      <vt:lpstr>Practice Scenario #15 using NJ Tax Refund Worksheet</vt:lpstr>
      <vt:lpstr>Practice Scenario #16 using NJ Tax Refund Worksheet</vt:lpstr>
      <vt:lpstr>Practice Scenario #16 using NJ Tax Refund 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 Tax Refund Calculator</dc:title>
  <dc:creator>disney52fan@gmail.com</dc:creator>
  <cp:lastModifiedBy>Al TP4F</cp:lastModifiedBy>
  <cp:revision>44</cp:revision>
  <dcterms:created xsi:type="dcterms:W3CDTF">2020-12-07T17:18:55Z</dcterms:created>
  <dcterms:modified xsi:type="dcterms:W3CDTF">2020-12-13T14:33:29Z</dcterms:modified>
</cp:coreProperties>
</file>